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72" r:id="rId2"/>
    <p:sldId id="273" r:id="rId3"/>
    <p:sldId id="274" r:id="rId4"/>
    <p:sldId id="288" r:id="rId5"/>
    <p:sldId id="283" r:id="rId6"/>
    <p:sldId id="287" r:id="rId7"/>
    <p:sldId id="286" r:id="rId8"/>
    <p:sldId id="284" r:id="rId9"/>
    <p:sldId id="285" r:id="rId10"/>
    <p:sldId id="277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8"/>
    <p:restoredTop sz="94712"/>
  </p:normalViewPr>
  <p:slideViewPr>
    <p:cSldViewPr snapToGrid="0" snapToObjects="1">
      <p:cViewPr varScale="1">
        <p:scale>
          <a:sx n="98" d="100"/>
          <a:sy n="98" d="100"/>
        </p:scale>
        <p:origin x="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  <a:lvl2pPr marL="777875" indent="-333375" algn="ctr">
              <a:spcBef>
                <a:spcPts val="0"/>
              </a:spcBef>
              <a:defRPr sz="2400" i="1"/>
            </a:lvl2pPr>
            <a:lvl3pPr marL="1222375" indent="-333375" algn="ctr">
              <a:spcBef>
                <a:spcPts val="0"/>
              </a:spcBef>
              <a:defRPr sz="2400" i="1"/>
            </a:lvl3pPr>
            <a:lvl4pPr marL="1666875" indent="-333375" algn="ctr">
              <a:spcBef>
                <a:spcPts val="0"/>
              </a:spcBef>
              <a:defRPr sz="2400" i="1"/>
            </a:lvl4pPr>
            <a:lvl5pPr marL="2111375" indent="-333375" algn="ctr">
              <a:spcBef>
                <a:spcPts val="0"/>
              </a:spcBef>
              <a:defRPr sz="2400" i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267112"/>
            <a:ext cx="10464800" cy="60977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11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27"/>
            <a:ext cx="13004800" cy="97583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182" y="457575"/>
            <a:ext cx="12345054" cy="883844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EDA"/>
          <p:cNvSpPr txBox="1">
            <a:spLocks noGrp="1"/>
          </p:cNvSpPr>
          <p:nvPr>
            <p:ph type="title"/>
          </p:nvPr>
        </p:nvSpPr>
        <p:spPr>
          <a:xfrm>
            <a:off x="1625600" y="1596248"/>
            <a:ext cx="9753600" cy="40391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Exploration and Visualization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39360" y="5844504"/>
            <a:ext cx="292608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27"/>
            <a:ext cx="13004800" cy="975832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182" y="457575"/>
            <a:ext cx="12345054" cy="8838449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Questions?"/>
          <p:cNvSpPr txBox="1">
            <a:spLocks noGrp="1"/>
          </p:cNvSpPr>
          <p:nvPr>
            <p:ph type="title"/>
          </p:nvPr>
        </p:nvSpPr>
        <p:spPr>
          <a:xfrm>
            <a:off x="1625600" y="1596248"/>
            <a:ext cx="9753600" cy="40391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</a:pPr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39360" y="5844504"/>
            <a:ext cx="292608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Distributions of Segments of GDELT Data"/>
          <p:cNvSpPr txBox="1">
            <a:spLocks noGrp="1"/>
          </p:cNvSpPr>
          <p:nvPr>
            <p:ph type="ctrTitle"/>
          </p:nvPr>
        </p:nvSpPr>
        <p:spPr>
          <a:xfrm>
            <a:off x="1270000" y="88897"/>
            <a:ext cx="10464800" cy="764683"/>
          </a:xfrm>
          <a:prstGeom prst="rect">
            <a:avLst/>
          </a:prstGeom>
        </p:spPr>
        <p:txBody>
          <a:bodyPr/>
          <a:lstStyle>
            <a:lvl1pPr defTabSz="309624">
              <a:defRPr sz="4200"/>
            </a:lvl1pPr>
          </a:lstStyle>
          <a:p>
            <a:r>
              <a:t>Distributions of Segments of GDELT Data</a:t>
            </a:r>
          </a:p>
        </p:txBody>
      </p:sp>
      <p:pic>
        <p:nvPicPr>
          <p:cNvPr id="1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3151" y="1106468"/>
            <a:ext cx="7036677" cy="4523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444" y="1077026"/>
            <a:ext cx="7128273" cy="4582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46" y="5291790"/>
            <a:ext cx="5238283" cy="4582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4750" y="5488940"/>
            <a:ext cx="5615756" cy="43659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99393"/>
            <a:ext cx="13004800" cy="6164614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itle"/>
          <p:cNvSpPr txBox="1">
            <a:spLocks noGrp="1"/>
          </p:cNvSpPr>
          <p:nvPr>
            <p:ph type="ctrTitle"/>
          </p:nvPr>
        </p:nvSpPr>
        <p:spPr>
          <a:xfrm>
            <a:off x="1269999" y="292100"/>
            <a:ext cx="10464801" cy="1097211"/>
          </a:xfrm>
          <a:prstGeom prst="rect">
            <a:avLst/>
          </a:prstGeom>
        </p:spPr>
        <p:txBody>
          <a:bodyPr/>
          <a:lstStyle>
            <a:lvl1pPr defTabSz="233679">
              <a:defRPr sz="3200"/>
            </a:lvl1pPr>
          </a:lstStyle>
          <a:p>
            <a:r>
              <a:t>Sample of GDELT GKG English Data Points with “Shortage” Theme from 2020</a:t>
            </a:r>
          </a:p>
        </p:txBody>
      </p:sp>
      <p:sp>
        <p:nvSpPr>
          <p:cNvPr id="186" name="Red = Negative Tone…"/>
          <p:cNvSpPr txBox="1"/>
          <p:nvPr/>
        </p:nvSpPr>
        <p:spPr>
          <a:xfrm>
            <a:off x="4978027" y="1591902"/>
            <a:ext cx="304874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Red = Negative Tone</a:t>
            </a:r>
          </a:p>
          <a:p>
            <a:r>
              <a:t>Blue = Positive Tone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44F785-DEA7-924B-9815-1D6A1CF8A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898595"/>
            <a:ext cx="11216640" cy="18852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44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Model Features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E35B83-1EC3-4F87-9D54-D8634633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7478" y="2783840"/>
            <a:ext cx="110898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0E0B2-BD4B-EF45-83DC-CD9FFD286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3227268"/>
            <a:ext cx="11216640" cy="5205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Latitude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Longitude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Themes – Focus on “Shortage”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Tone – Scores range from -100 to +100 (usually between -10 and +10)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K-Means Clusters – 5 clusters </a:t>
            </a:r>
          </a:p>
        </p:txBody>
      </p:sp>
    </p:spTree>
    <p:extLst>
      <p:ext uri="{BB962C8B-B14F-4D97-AF65-F5344CB8AC3E}">
        <p14:creationId xmlns:p14="http://schemas.microsoft.com/office/powerpoint/2010/main" val="6316271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E74A64-8060-184F-8D21-14C095643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898595"/>
            <a:ext cx="11216640" cy="18852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4400" dirty="0">
                <a:solidFill>
                  <a:schemeClr val="bg1"/>
                </a:solidFill>
              </a:rPr>
              <a:t>Principle Component Analysis</a:t>
            </a:r>
            <a:endParaRPr lang="en-US" sz="4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8E35B83-1EC3-4F87-9D54-D8634633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7478" y="2783840"/>
            <a:ext cx="110898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2A7190-F898-6340-B809-5F85FD8ED699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94080" y="3227269"/>
            <a:ext cx="11216640" cy="1234232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Cumulative explained variance: 0.021, 0.035, 0.048, 0.059, 0.07, 0.081, 0.09, 0.1, 0.109, 0.118</a:t>
            </a:r>
            <a:endParaRPr lang="en-US" sz="3000" kern="12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7B0E7F-5D2F-D742-93D3-9A6DB5458F1F}"/>
              </a:ext>
            </a:extLst>
          </p:cNvPr>
          <p:cNvSpPr/>
          <p:nvPr/>
        </p:nvSpPr>
        <p:spPr>
          <a:xfrm>
            <a:off x="2874779" y="4424883"/>
            <a:ext cx="7255239" cy="4861343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2184B3-D4F3-4847-9611-FF6835A07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188" y="4461501"/>
            <a:ext cx="6848422" cy="483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8206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827D13F-B5AA-B043-8DF4-2EAACB21A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606092"/>
            <a:ext cx="4389120" cy="654141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6000" kern="1200" dirty="0">
                <a:solidFill>
                  <a:schemeClr val="bg1"/>
                </a:solidFill>
              </a:rPr>
              <a:t>Accuracy Scores</a:t>
            </a:r>
            <a:endParaRPr lang="en-US" sz="6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441116-CC77-DA4C-AA0A-9CFC769C60A2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331844" y="1609218"/>
            <a:ext cx="5778874" cy="6535164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215900" indent="0" defTabSz="914400">
              <a:lnSpc>
                <a:spcPct val="90000"/>
              </a:lnSpc>
              <a:buNone/>
            </a:pPr>
            <a:r>
              <a:rPr lang="en-US" sz="3200" u="sng" dirty="0">
                <a:solidFill>
                  <a:schemeClr val="bg1"/>
                </a:solidFill>
              </a:rPr>
              <a:t>K-Nearest Neighbors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Train Score: 0.589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Test Score: 0.375</a:t>
            </a:r>
          </a:p>
          <a:p>
            <a:pPr marL="215900" indent="0" defTabSz="914400">
              <a:lnSpc>
                <a:spcPct val="90000"/>
              </a:lnSpc>
              <a:buNone/>
            </a:pPr>
            <a:r>
              <a:rPr lang="en-US" sz="3200" u="sng" dirty="0">
                <a:solidFill>
                  <a:schemeClr val="bg1"/>
                </a:solidFill>
              </a:rPr>
              <a:t>Logistic Regression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Train Score: 0.696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Test Score: 0.369</a:t>
            </a:r>
          </a:p>
          <a:p>
            <a:pPr marL="215900" indent="0" defTabSz="914400">
              <a:lnSpc>
                <a:spcPct val="90000"/>
              </a:lnSpc>
              <a:buNone/>
            </a:pPr>
            <a:r>
              <a:rPr lang="en-US" sz="3200" u="sng" dirty="0">
                <a:solidFill>
                  <a:schemeClr val="bg1"/>
                </a:solidFill>
              </a:rPr>
              <a:t>Random Forest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Train Score: 1.0 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Test Score: 0.446</a:t>
            </a:r>
            <a:endParaRPr lang="en-US" sz="3600" kern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19874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CA3EB6-D366-0643-BBE2-212178D7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898595"/>
            <a:ext cx="11216640" cy="18852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E35B83-1EC3-4F87-9D54-D8634633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7478" y="2783840"/>
            <a:ext cx="110898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6957BE-4687-9E4E-9AFF-A1D6A8D21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3227267"/>
            <a:ext cx="11216640" cy="3248484"/>
          </a:xfrm>
        </p:spPr>
        <p:txBody>
          <a:bodyPr vert="horz" lIns="91440" tIns="45720" rIns="91440" bIns="45720" rtlCol="0">
            <a:normAutofit/>
          </a:bodyPr>
          <a:lstStyle/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This is a tremendously powerful dataset - updating many times a day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Event hotspots can be located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Event date can be estimated → And forecasted?</a:t>
            </a:r>
          </a:p>
        </p:txBody>
      </p:sp>
    </p:spTree>
    <p:extLst>
      <p:ext uri="{BB962C8B-B14F-4D97-AF65-F5344CB8AC3E}">
        <p14:creationId xmlns:p14="http://schemas.microsoft.com/office/powerpoint/2010/main" val="381328329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D45B70-42E8-7042-844C-A93A3DAD8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898595"/>
            <a:ext cx="11216640" cy="18852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LIMITATIONS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E35B83-1EC3-4F87-9D54-D8634633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7478" y="2783840"/>
            <a:ext cx="110898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47B27-383C-214E-91BA-7C1724862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3227268"/>
            <a:ext cx="11216640" cy="5205316"/>
          </a:xfrm>
        </p:spPr>
        <p:txBody>
          <a:bodyPr vert="horz" lIns="91440" tIns="45720" rIns="91440" bIns="45720" rtlCol="0">
            <a:normAutofit/>
          </a:bodyPr>
          <a:lstStyle/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We only used English Articles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Our modeling dataset was small (1,100 data points)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Multiple Machine Learning levels used 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Cloud computing is expensive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 dirty="0">
                <a:solidFill>
                  <a:schemeClr val="bg1"/>
                </a:solidFill>
              </a:rPr>
              <a:t>Dataset could not be used for time series modeling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3000" kern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76037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8ED85F-DCEE-4B50-802E-71A6E3E12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455168"/>
            <a:ext cx="12318797" cy="884326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BBEA67C-A63F-F740-9160-52E8F2141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898595"/>
            <a:ext cx="11216640" cy="18852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  <a:spcBef>
                <a:spcPct val="0"/>
              </a:spcBef>
            </a:pPr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RECOMMENDATIONS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8E35B83-1EC3-4F87-9D54-D86346335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57478" y="2783840"/>
            <a:ext cx="1108984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B42CA8-67DA-C544-8956-59E4B8252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3227268"/>
            <a:ext cx="11216640" cy="5205316"/>
          </a:xfrm>
        </p:spPr>
        <p:txBody>
          <a:bodyPr vert="horz" lIns="91440" tIns="45720" rIns="91440" bIns="45720" rtlCol="0">
            <a:normAutofit/>
          </a:bodyPr>
          <a:lstStyle/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>
                <a:solidFill>
                  <a:schemeClr val="bg1"/>
                </a:solidFill>
              </a:rPr>
              <a:t>Research Google, GDELT algorithms and NLP classifications 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>
                <a:solidFill>
                  <a:schemeClr val="bg1"/>
                </a:solidFill>
              </a:rPr>
              <a:t>Nonprofit or significant sponsorship angle needed</a:t>
            </a:r>
          </a:p>
          <a:p>
            <a:pPr marL="240631" indent="-228600" defTabSz="914400">
              <a:lnSpc>
                <a:spcPct val="900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3000" kern="1200">
                <a:solidFill>
                  <a:schemeClr val="bg1"/>
                </a:solidFill>
              </a:rPr>
              <a:t>Cleaning/engineering to allow for time-series modeling and improvement to clustering model.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3000" kern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5997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217</Words>
  <Application>Microsoft Macintosh PowerPoint</Application>
  <PresentationFormat>Custom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Helvetica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Data Exploration and Visualization</vt:lpstr>
      <vt:lpstr>Distributions of Segments of GDELT Data</vt:lpstr>
      <vt:lpstr>Sample of GDELT GKG English Data Points with “Shortage” Theme from 2020</vt:lpstr>
      <vt:lpstr>Model Features</vt:lpstr>
      <vt:lpstr>Principle Component Analysis</vt:lpstr>
      <vt:lpstr>Accuracy Scores</vt:lpstr>
      <vt:lpstr>CONCLUSIONS</vt:lpstr>
      <vt:lpstr>LIMITATIONS</vt:lpstr>
      <vt:lpstr>RECOMMENDATIONS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Data Science to Identify Commodity Supply Events using Global News Data </dc:title>
  <dc:creator>Microsoft Office User</dc:creator>
  <cp:lastModifiedBy>Microsoft Office User</cp:lastModifiedBy>
  <cp:revision>6</cp:revision>
  <dcterms:created xsi:type="dcterms:W3CDTF">2020-05-15T17:29:56Z</dcterms:created>
  <dcterms:modified xsi:type="dcterms:W3CDTF">2020-05-16T04:44:49Z</dcterms:modified>
</cp:coreProperties>
</file>